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0" r:id="rId2"/>
    <p:sldId id="256" r:id="rId3"/>
    <p:sldId id="257" r:id="rId4"/>
    <p:sldId id="258" r:id="rId5"/>
    <p:sldId id="271" r:id="rId6"/>
    <p:sldId id="269" r:id="rId7"/>
    <p:sldId id="263" r:id="rId8"/>
    <p:sldId id="259" r:id="rId9"/>
    <p:sldId id="260" r:id="rId10"/>
    <p:sldId id="264" r:id="rId11"/>
    <p:sldId id="261" r:id="rId12"/>
    <p:sldId id="265" r:id="rId13"/>
    <p:sldId id="266" r:id="rId14"/>
    <p:sldId id="262" r:id="rId15"/>
    <p:sldId id="267" r:id="rId16"/>
    <p:sldId id="272" r:id="rId17"/>
    <p:sldId id="26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808" autoAdjust="0"/>
  </p:normalViewPr>
  <p:slideViewPr>
    <p:cSldViewPr snapToGrid="0">
      <p:cViewPr varScale="1">
        <p:scale>
          <a:sx n="61" d="100"/>
          <a:sy n="61" d="100"/>
        </p:scale>
        <p:origin x="149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g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E5E3F-8AF4-4005-9A29-50CDF7A3C44B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6B696-7698-4E4D-AAC4-7E48D6DDDC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2686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6B696-7698-4E4D-AAC4-7E48D6DDDC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591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简单的说，它就相当于一张白纸，把需要做的东西全部自己做出来，自由度最高。理论上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FPGA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可以配置成任何需要的处理器。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6B696-7698-4E4D-AAC4-7E48D6DDDCD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665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IBUFGDS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：一对差分全局时钟管脚输入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中常用全局时钟资源来实现同步时序电路，统一管理各单元的时延和抖动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6B696-7698-4E4D-AAC4-7E48D6DDDCD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169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6B696-7698-4E4D-AAC4-7E48D6DDDCD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384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2102BC-B457-4F3B-87F9-5007D99E8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7E17A5-5DAE-4D35-8BB5-911E77AB4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50F0B6-ED04-4430-A72D-CBE13367A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978CAD-5ED6-458A-B844-BF5B7B40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05AF74-7D3B-43F2-9F60-C4EF7C7A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945AFE-6A57-447E-BAEB-7DA73319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FB13C1-1471-4A0A-9ADA-1EADE5C5C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B3FEF2-0E3D-498B-97AB-E69AF28A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B6C23A-67B0-4E75-A4B3-4A8AD5971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435F62-30C2-454C-B634-6EC95870A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00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4F1FB1B-246D-484E-9777-8D951D1826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E32B833-E534-4CD2-8C42-ED2DF7F0C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B53CA5-42A1-4442-9C37-A0F670672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5DD969-B85C-442F-A8D4-05D3C5DAF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F49167-8A7C-48A0-AA26-4F9E1CB99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728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14125-6832-4FBF-968A-2E9E3D8CB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AE646D-4306-4BE8-A68B-460EDBE1C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2DA2CA-5F64-4D59-9D67-C8147F551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6E0AB1-A977-446A-A01C-D2DDE521C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B512C8-EE51-4EFE-AE7E-C83CB300F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1070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0E5E4C-3024-47E0-80D7-91D20D8FA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388AE3-AA8E-4767-9609-ACA435CFE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25A2BF-3BF2-45CD-81D8-35119F42C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7FAAFA-044F-46C8-AA89-B64A6F931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D711F0-5E50-4969-A7D0-F21D5C09F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8142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BA9DC5-FEAB-4755-BB74-64641D05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A83528-E360-495D-85A5-AD32F6D1D1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95BE739-3715-40C3-8F86-D448B28404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4589B5-82D1-4914-8587-039DC67FD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EC9610-ECBC-402B-965D-3DF0D52FE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DA6ECB-0861-498E-85EE-6348FFA4C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305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905F6E-C18B-45C8-97B1-970AF1F85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80B286-4F40-48E4-992C-EA9E5A2A2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2C6640-C033-4D4B-84C0-4FF129B9EC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D9C86FF-CE8A-405D-B1F4-B0AD522F02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964406C-9C6A-4A23-949A-C0BCDFEBCF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0B791B1-612A-4436-806F-C5FC2E475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8854467-160F-4DED-BD5B-899AA1300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52F6468-BF9A-4C37-8E22-80B9364EE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457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0BAFDF-723F-46A5-949B-169A65548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33A394B-7518-4028-B1F8-F9A44A990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AE54C1-03C3-464B-887A-EA293E5D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5BDA347-653F-4560-AF45-92D3C6B58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980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A0C151-4291-47C4-9CAB-7E644002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AF0B7A5-DE35-4351-899E-9E28AA222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46BA5A-37EE-4711-B047-9844FCC83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234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ACADD4-DAFD-4964-A9C3-491B1409E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5EB37C-C33B-4782-9B55-4B3786ABD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6923A8-EF41-4582-AA1D-212380EAB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EE5BFA-D0AF-4D65-9177-FDC9EF29A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4E230F-81ED-4165-922B-9B0ECDA9C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DB3853-C671-4B02-8E3F-32BBFC747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6273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EF0480-4FA2-48D3-9563-0CF5503C2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FB4D940-C313-4808-8842-33C4F36513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178E57B-9253-45E8-BA07-8990553B0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F5F506-17DD-4A07-96E1-E24C13AD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0D6A75-4B8A-4812-9A1F-7059F6655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9B3FFF-3331-4453-9DC8-2D5505D37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9567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04F2468-70DF-4231-8441-3FEBF469C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6CE9C8-6795-41E8-9B0F-3563B3D8B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441D83-8629-4740-89E1-1B3AC2E159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2FBA6-B79B-4D22-8EE6-83E7CB7259A1}" type="datetimeFigureOut">
              <a:rPr lang="zh-CN" altLang="en-US" smtClean="0"/>
              <a:t>2023/3/14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D57A4D-DF92-4DAC-BCDA-A8EE96DDE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687414-7CAD-4936-B40B-6ED1DF4D1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38932-7793-44EB-AFE0-6A26C6570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949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isabelleliu@sjtu.edu.cn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05052D-E925-40CD-9613-5C29EE998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245937"/>
            <a:ext cx="12408569" cy="5612063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左侧：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学号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开头为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52103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、学号为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521021910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850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-52102191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1118</a:t>
            </a:r>
            <a:b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中间：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521021910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369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-521021910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829</a:t>
            </a:r>
            <a:b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右侧：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521021910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010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-521021910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363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及学号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开头为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518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517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520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84F982-9F11-4385-B5AE-8BE5F8A760BE}"/>
              </a:ext>
            </a:extLst>
          </p:cNvPr>
          <p:cNvSpPr txBox="1"/>
          <p:nvPr/>
        </p:nvSpPr>
        <p:spPr>
          <a:xfrm>
            <a:off x="1423447" y="150829"/>
            <a:ext cx="93419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落座方式</a:t>
            </a:r>
          </a:p>
        </p:txBody>
      </p:sp>
    </p:spTree>
    <p:extLst>
      <p:ext uri="{BB962C8B-B14F-4D97-AF65-F5344CB8AC3E}">
        <p14:creationId xmlns:p14="http://schemas.microsoft.com/office/powerpoint/2010/main" val="3958058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5F29DB-36B1-4A33-949C-490CA7149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下面是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vivado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的使用入门演示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4F3D3A-562A-4F03-9D00-7F59412B1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新建工程（文件名、路径名都不要有空格、中文）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整体界面熟悉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添加文件（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constraints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design sources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simulation sources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2292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551840-C9DB-4BA6-8794-10210B01D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我们将用什么语言实现控制？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917901-0BF8-4FB8-8898-82CAE0949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945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Verilog!!!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下面说说基本语法：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本次用到的数据类型：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reg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型：寄存器数据类型。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（在过程块中赋值使用）        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寄存器表示一个抽象的数据存储单元，通过赋值语句可以改变寄存器储存的值，关键字是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 [7:0] data  //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表示定义了一个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位的寄存器类型的数据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 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cnt_reg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//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表示定义了一个一位的寄存器类型的数据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cnt_reg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 [7:0]  data [255:0]  //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定义了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位的寄存器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类型的数据只能在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always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语句和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initial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语句中被赋值。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Always @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（）表明执行条件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5513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583284-C007-497D-A048-3F77528B7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Verilog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基本语法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9B9CD5-91C5-425F-88F5-058F02AEA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常量的表示方式：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采用定长数表示：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长度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'+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数值格式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十进制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('d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'D)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，十六进制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('h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'H)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，二进制（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'b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'B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），八进制（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'o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‘O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二进制表示如下：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4'b0101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位二进制数字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0101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十进制表示如下：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4'd2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位十进制数字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（二进制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0010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十六进制表示如下：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4'ha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位十六进制数字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（二进制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负数表示通常在表示位宽的数字前面加一个减号来表示负数。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-6'd15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-15</a:t>
            </a:r>
          </a:p>
        </p:txBody>
      </p:sp>
    </p:spTree>
    <p:extLst>
      <p:ext uri="{BB962C8B-B14F-4D97-AF65-F5344CB8AC3E}">
        <p14:creationId xmlns:p14="http://schemas.microsoft.com/office/powerpoint/2010/main" val="1610207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5F9DFF-ED9C-454B-9FD8-9C83810C0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Verilog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基本语法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E0B134-F8B9-43E4-814E-EAEC9D94B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482" y="1612900"/>
            <a:ext cx="11031071" cy="4879975"/>
          </a:xfrm>
        </p:spPr>
        <p:txBody>
          <a:bodyPr>
            <a:norm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算术运算符：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（加）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（减） 、 * （乘） 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（除） 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（模）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关系运算符：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==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（等于）、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&lt;=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（小于等于 、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&gt;=(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大于等于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 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 ！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（不等于）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逻辑运算符：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！（非）、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&amp;&amp;(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||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（或）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条件运算符：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a?b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:c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（判断）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位运算符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~(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按位取反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（按位与）、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（按位或）、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^(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按位异或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移位运算符：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&lt;&lt;(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左移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 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&gt;&gt;(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右移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0010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左移一位成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0100</a:t>
            </a: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拼接运算符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{0010,1}: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0010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拼接成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00101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，最后是一个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位数</a:t>
            </a:r>
          </a:p>
        </p:txBody>
      </p:sp>
    </p:spTree>
    <p:extLst>
      <p:ext uri="{BB962C8B-B14F-4D97-AF65-F5344CB8AC3E}">
        <p14:creationId xmlns:p14="http://schemas.microsoft.com/office/powerpoint/2010/main" val="3386969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7E3248-254A-4852-9FAF-D278943DE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LED Flow Water Light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为例实践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BA35E24-3C73-428A-B6DE-6BE057BCD1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3554"/>
            <a:ext cx="6089279" cy="4351338"/>
          </a:xfrm>
          <a:prstGeom prst="rect">
            <a:avLst/>
          </a:prstGeom>
        </p:spPr>
      </p:pic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7B23273B-85EE-4830-835B-81911491D5FE}"/>
              </a:ext>
            </a:extLst>
          </p:cNvPr>
          <p:cNvCxnSpPr/>
          <p:nvPr/>
        </p:nvCxnSpPr>
        <p:spPr>
          <a:xfrm>
            <a:off x="3882839" y="2124635"/>
            <a:ext cx="38447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2C850B64-AEAA-4FE0-B793-204F3103AE3B}"/>
              </a:ext>
            </a:extLst>
          </p:cNvPr>
          <p:cNvSpPr txBox="1"/>
          <p:nvPr/>
        </p:nvSpPr>
        <p:spPr>
          <a:xfrm>
            <a:off x="7727576" y="1750701"/>
            <a:ext cx="3316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寄存器数据类型定义了两个，一个用来计数，一个用来点灯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8D735947-F67E-4BBA-A09B-E4226DC66AC4}"/>
              </a:ext>
            </a:extLst>
          </p:cNvPr>
          <p:cNvCxnSpPr/>
          <p:nvPr/>
        </p:nvCxnSpPr>
        <p:spPr>
          <a:xfrm>
            <a:off x="4086789" y="2507815"/>
            <a:ext cx="38447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64CEC0CE-6DD9-439F-8CEF-30D552EBA276}"/>
              </a:ext>
            </a:extLst>
          </p:cNvPr>
          <p:cNvSpPr txBox="1"/>
          <p:nvPr/>
        </p:nvSpPr>
        <p:spPr>
          <a:xfrm>
            <a:off x="7967384" y="2397032"/>
            <a:ext cx="37405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从仿真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时刻开始循环执行的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always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行为语句模块，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posedge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clock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上升沿的时候执行该模块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95D527D3-DCA5-457E-BFD3-BEFE41086FB8}"/>
              </a:ext>
            </a:extLst>
          </p:cNvPr>
          <p:cNvCxnSpPr/>
          <p:nvPr/>
        </p:nvCxnSpPr>
        <p:spPr>
          <a:xfrm>
            <a:off x="4086789" y="3834591"/>
            <a:ext cx="38447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9C181347-2D99-4BFA-90A0-E3AFB09AD2D8}"/>
              </a:ext>
            </a:extLst>
          </p:cNvPr>
          <p:cNvSpPr txBox="1"/>
          <p:nvPr/>
        </p:nvSpPr>
        <p:spPr>
          <a:xfrm>
            <a:off x="7967384" y="3723808"/>
            <a:ext cx="3740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这是另一个并行的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always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0CD75B30-758D-4F3A-9147-06EDC27B8CE9}"/>
              </a:ext>
            </a:extLst>
          </p:cNvPr>
          <p:cNvCxnSpPr/>
          <p:nvPr/>
        </p:nvCxnSpPr>
        <p:spPr>
          <a:xfrm>
            <a:off x="5270130" y="4354544"/>
            <a:ext cx="38447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D8AB408D-FBD5-4D78-97BC-03A14C6E0AB4}"/>
              </a:ext>
            </a:extLst>
          </p:cNvPr>
          <p:cNvSpPr txBox="1"/>
          <p:nvPr/>
        </p:nvSpPr>
        <p:spPr>
          <a:xfrm>
            <a:off x="9114867" y="4093140"/>
            <a:ext cx="374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初始化为第八个灯里面的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第一个亮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A4EC5481-15F8-4330-ABE6-F7FC98F50921}"/>
              </a:ext>
            </a:extLst>
          </p:cNvPr>
          <p:cNvCxnSpPr>
            <a:cxnSpLocks/>
          </p:cNvCxnSpPr>
          <p:nvPr/>
        </p:nvCxnSpPr>
        <p:spPr>
          <a:xfrm>
            <a:off x="5682507" y="4603287"/>
            <a:ext cx="3174622" cy="384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6FE0502-2794-429C-992F-C6B8BE7EFC99}"/>
              </a:ext>
            </a:extLst>
          </p:cNvPr>
          <p:cNvSpPr txBox="1"/>
          <p:nvPr/>
        </p:nvSpPr>
        <p:spPr>
          <a:xfrm>
            <a:off x="8857129" y="4737168"/>
            <a:ext cx="374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在第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位计数满了后才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执行该模块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540AA65-BF43-461A-8BEF-1FF306FAEC9A}"/>
              </a:ext>
            </a:extLst>
          </p:cNvPr>
          <p:cNvCxnSpPr>
            <a:cxnSpLocks/>
          </p:cNvCxnSpPr>
          <p:nvPr/>
        </p:nvCxnSpPr>
        <p:spPr>
          <a:xfrm>
            <a:off x="5682507" y="4978519"/>
            <a:ext cx="3174622" cy="653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C8EEC05C-B46C-4B2A-B8A1-B2E768A77703}"/>
              </a:ext>
            </a:extLst>
          </p:cNvPr>
          <p:cNvSpPr txBox="1"/>
          <p:nvPr/>
        </p:nvSpPr>
        <p:spPr>
          <a:xfrm>
            <a:off x="8857129" y="5363446"/>
            <a:ext cx="374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第八个灯亮完后换到第一个灯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重新开始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BF84A336-E0BB-407B-9261-FFF1E4DB686E}"/>
              </a:ext>
            </a:extLst>
          </p:cNvPr>
          <p:cNvCxnSpPr>
            <a:cxnSpLocks/>
          </p:cNvCxnSpPr>
          <p:nvPr/>
        </p:nvCxnSpPr>
        <p:spPr>
          <a:xfrm>
            <a:off x="6641731" y="5538199"/>
            <a:ext cx="2215398" cy="589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FDF3D44D-EB5B-458B-A4AB-5A6FB9736EF2}"/>
              </a:ext>
            </a:extLst>
          </p:cNvPr>
          <p:cNvSpPr txBox="1"/>
          <p:nvPr/>
        </p:nvSpPr>
        <p:spPr>
          <a:xfrm>
            <a:off x="8857129" y="6027527"/>
            <a:ext cx="3740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通过移位操作依次亮灯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BAC1B9DF-838B-40BF-A42C-FF022A7B837D}"/>
              </a:ext>
            </a:extLst>
          </p:cNvPr>
          <p:cNvCxnSpPr>
            <a:cxnSpLocks/>
          </p:cNvCxnSpPr>
          <p:nvPr/>
        </p:nvCxnSpPr>
        <p:spPr>
          <a:xfrm>
            <a:off x="4162431" y="6095927"/>
            <a:ext cx="2215398" cy="589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8C2D824A-7631-4695-B1E8-708B5EBD0980}"/>
              </a:ext>
            </a:extLst>
          </p:cNvPr>
          <p:cNvSpPr txBox="1"/>
          <p:nvPr/>
        </p:nvSpPr>
        <p:spPr>
          <a:xfrm>
            <a:off x="6384555" y="6486365"/>
            <a:ext cx="3740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最后以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led port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的形式输出</a:t>
            </a:r>
          </a:p>
        </p:txBody>
      </p:sp>
    </p:spTree>
    <p:extLst>
      <p:ext uri="{BB962C8B-B14F-4D97-AF65-F5344CB8AC3E}">
        <p14:creationId xmlns:p14="http://schemas.microsoft.com/office/powerpoint/2010/main" val="311702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3" grpId="0"/>
      <p:bldP spid="15" grpId="0"/>
      <p:bldP spid="18" grpId="0"/>
      <p:bldP spid="21" grpId="0"/>
      <p:bldP spid="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0C1796-213E-42B1-B7B2-08937B9FA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仿真看结果！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BA19E4-653B-4D04-AD24-86F63446A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62046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新建仿真源文件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建立仿真源文件和设计源文件之间的关系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Run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仿真文件看结果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放大缩小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重新仿真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增加曲线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更改仿真周期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结果解释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进阶设计：能否给出一段时间后第二个灯亮？那能否继续给出最终想要实现的循环灯亮？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377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CCB2C4-4272-4A34-9CD5-6DBB15D22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上板验证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4D5B26-752E-407C-A04F-F750ADE6A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724" y="1325563"/>
            <a:ext cx="11331805" cy="569378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Project Manager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项目管理器，此项是对项目的参数进行设置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 Integrator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集成器，此项是对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的操作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Simulation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仿真，包括功能仿真、综合后仿真和实现后仿真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RTL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RTL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分析，将用户的设计输入细化成逻辑电路，也就是常说的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RTL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电路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Synthesis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：综合，类似于软件编程中的编译，是一个把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RTL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电路用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内资源实现的过程，会生成综合网表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Implementation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实现，把综合网表具体实现的过程，可以理解为将综合后的电路具体映射到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内部资源的过程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Program and Debug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下载和调试，将最终实现的电路生成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BIT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文件（或其他格式的文件），可下载进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板卡中，还可以在这个环节进行调试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debug</a:t>
            </a:r>
          </a:p>
        </p:txBody>
      </p:sp>
    </p:spTree>
    <p:extLst>
      <p:ext uri="{BB962C8B-B14F-4D97-AF65-F5344CB8AC3E}">
        <p14:creationId xmlns:p14="http://schemas.microsoft.com/office/powerpoint/2010/main" val="1234469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CCB2C4-4272-4A34-9CD5-6DBB15D22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4D5B26-752E-407C-A04F-F750ADE6A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什么是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并行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硬件可编程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用什么工具实现：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Vivado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（创建工程、新建文件的步骤）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用什么语言编程：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Verilog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类、定长数表示、运算符）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如何仿真：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simulation source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、关联、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run simulation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、看波形图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如何上板：差分时钟、综合、管脚约束、实现、下载验证、核</a:t>
            </a:r>
          </a:p>
        </p:txBody>
      </p:sp>
    </p:spTree>
    <p:extLst>
      <p:ext uri="{BB962C8B-B14F-4D97-AF65-F5344CB8AC3E}">
        <p14:creationId xmlns:p14="http://schemas.microsoft.com/office/powerpoint/2010/main" val="3223846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77A733-ABAD-4106-A75C-4C40F429E8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857966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计算机系统结构实验</a:t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LAB01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9073AD-2C2E-42AF-97D4-952DAE187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35756"/>
            <a:ext cx="9144000" cy="1655762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2023.03.15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262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AEEB02-BCBE-4FCB-B252-06593E138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296B0E-FA00-4897-8900-3BA87770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96235"/>
            <a:ext cx="10515600" cy="2680728"/>
          </a:xfrm>
        </p:spPr>
        <p:txBody>
          <a:bodyPr>
            <a:normAutofit lnSpcReduction="10000"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对口理论课：计算机组成与系统结构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课程安排：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LAB01+02-FPGA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基础实验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LAB03+04+05-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简单的类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MIPS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单周期处理器功能部件的设计与实现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LAB06-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简单的类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MIPS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多周期流水化处理器实现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E1D7D1F-AFE3-4238-AFD0-A954C99E3E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42" t="2109"/>
          <a:stretch/>
        </p:blipFill>
        <p:spPr>
          <a:xfrm>
            <a:off x="838200" y="1290918"/>
            <a:ext cx="3033315" cy="207084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69A20E0-A1EB-4821-B4D7-2F399A2D7F4D}"/>
              </a:ext>
            </a:extLst>
          </p:cNvPr>
          <p:cNvSpPr txBox="1"/>
          <p:nvPr/>
        </p:nvSpPr>
        <p:spPr>
          <a:xfrm>
            <a:off x="4374776" y="849000"/>
            <a:ext cx="73869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位运算与逻辑运算、存储器、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MIPS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指令系统、流水线等等是怎么实现的？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人类理解的逻辑是怎么样转换为机器可以理解的语言呢？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是什么？和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有什么区别？我们能自己做一个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吗？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339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61744C-A1F4-4F13-8F79-5BE64791E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课时及教师介绍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AF853C8C-5867-4D44-A01B-47D2700313EB}"/>
              </a:ext>
            </a:extLst>
          </p:cNvPr>
          <p:cNvSpPr txBox="1">
            <a:spLocks/>
          </p:cNvSpPr>
          <p:nvPr/>
        </p:nvSpPr>
        <p:spPr>
          <a:xfrm>
            <a:off x="838200" y="1463662"/>
            <a:ext cx="10515600" cy="2680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课时安排：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5-10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周（刘雨桐主讲，黄小平指导）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11-16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周（王莉主讲，黄小平指导）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教师简介：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黄小平 高级工程师 </a:t>
            </a:r>
            <a:r>
              <a:rPr lang="en-US" altLang="zh-CN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huang-xp@cs.sjtu.edu.cn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王莉 工程师 </a:t>
            </a:r>
            <a:r>
              <a:rPr lang="en-US" altLang="zh-CN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wang-li@cs.sjtu.edu.cn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刘雨桐 助理研究员 </a:t>
            </a:r>
            <a:r>
              <a:rPr lang="en-US" altLang="zh-CN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liu-yt@cs.sjtu.edu.cn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AutoShape 6" descr="http://i-3.391k.com/2016/9/13/fffa830f-8e47-4715-834e-323e145b794e.PNG">
            <a:extLst>
              <a:ext uri="{FF2B5EF4-FFF2-40B4-BE49-F238E27FC236}">
                <a16:creationId xmlns:a16="http://schemas.microsoft.com/office/drawing/2014/main" id="{B41622F3-E768-40B2-B254-5863940E92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23805" y="4021205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38518F-D714-4E1D-B12E-003F3E92E2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23"/>
          <a:stretch/>
        </p:blipFill>
        <p:spPr>
          <a:xfrm>
            <a:off x="911750" y="4362092"/>
            <a:ext cx="2128017" cy="217892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03C604B-33AE-455D-AE92-9C75C9F770C9}"/>
              </a:ext>
            </a:extLst>
          </p:cNvPr>
          <p:cNvSpPr txBox="1"/>
          <p:nvPr/>
        </p:nvSpPr>
        <p:spPr>
          <a:xfrm>
            <a:off x="3039767" y="4241899"/>
            <a:ext cx="67581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刘雨桐：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5-10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</a:t>
            </a:r>
            <a:endParaRPr lang="en-US" altLang="zh-CN" sz="2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电院计算机系助理研究员，</a:t>
            </a:r>
            <a:r>
              <a:rPr lang="en-US" altLang="zh-CN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ACM CHINA SIGCSE 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优博奖，</a:t>
            </a:r>
            <a:r>
              <a:rPr lang="en-US" altLang="zh-CN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年上海扬帆计划启明星人才；</a:t>
            </a:r>
            <a:endParaRPr lang="en-US" altLang="zh-CN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已发表论文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篇，获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项最佳论文奖；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办公地点：电院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号楼东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309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室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Email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isabelleliu@sjtu.edu.cn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个人主页：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https://isabelleliu630.github.io/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4523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61744C-A1F4-4F13-8F79-5BE64791E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课程评估方法和标准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AF853C8C-5867-4D44-A01B-47D2700313EB}"/>
              </a:ext>
            </a:extLst>
          </p:cNvPr>
          <p:cNvSpPr txBox="1">
            <a:spLocks/>
          </p:cNvSpPr>
          <p:nvPr/>
        </p:nvSpPr>
        <p:spPr>
          <a:xfrm>
            <a:off x="838200" y="1972710"/>
            <a:ext cx="10515600" cy="2680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直接看图！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给一个报告代表模板！</a:t>
            </a:r>
          </a:p>
        </p:txBody>
      </p:sp>
      <p:sp>
        <p:nvSpPr>
          <p:cNvPr id="4" name="AutoShape 6" descr="http://i-3.391k.com/2016/9/13/fffa830f-8e47-4715-834e-323e145b794e.PNG">
            <a:extLst>
              <a:ext uri="{FF2B5EF4-FFF2-40B4-BE49-F238E27FC236}">
                <a16:creationId xmlns:a16="http://schemas.microsoft.com/office/drawing/2014/main" id="{B41622F3-E768-40B2-B254-5863940E92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23805" y="4021205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4008552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61744C-A1F4-4F13-8F79-5BE64791E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993" y="120028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今日安排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B456114-E8D8-4CED-84B1-42EB9262FC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646002"/>
              </p:ext>
            </p:extLst>
          </p:nvPr>
        </p:nvGraphicFramePr>
        <p:xfrm>
          <a:off x="1135406" y="1112944"/>
          <a:ext cx="9921188" cy="5745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6574">
                  <a:extLst>
                    <a:ext uri="{9D8B030D-6E8A-4147-A177-3AD203B41FA5}">
                      <a16:colId xmlns:a16="http://schemas.microsoft.com/office/drawing/2014/main" val="414078641"/>
                    </a:ext>
                  </a:extLst>
                </a:gridCol>
                <a:gridCol w="8224614">
                  <a:extLst>
                    <a:ext uri="{9D8B030D-6E8A-4147-A177-3AD203B41FA5}">
                      <a16:colId xmlns:a16="http://schemas.microsoft.com/office/drawing/2014/main" val="288998580"/>
                    </a:ext>
                  </a:extLst>
                </a:gridCol>
              </a:tblGrid>
              <a:tr h="750464"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课程节数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里程碑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722163"/>
                  </a:ext>
                </a:extLst>
              </a:tr>
              <a:tr h="750464">
                <a:tc>
                  <a:txBody>
                    <a:bodyPr/>
                    <a:lstStyle/>
                    <a:p>
                      <a:r>
                        <a:rPr lang="en-US" altLang="zh-CN" sz="2400" b="1" dirty="0"/>
                        <a:t>1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zh-CN" altLang="en-US" sz="2400" dirty="0"/>
                        <a:t>建立课程群；</a:t>
                      </a:r>
                      <a:endParaRPr lang="en-US" altLang="zh-CN" sz="2400" dirty="0"/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2400" dirty="0"/>
                        <a:t>根据学号重新安排座次，分配助教；</a:t>
                      </a:r>
                      <a:endParaRPr lang="en-US" altLang="zh-CN" sz="2400" dirty="0"/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2400" dirty="0"/>
                        <a:t>说明课程评估标准；</a:t>
                      </a:r>
                      <a:endParaRPr lang="en-US" altLang="zh-CN" sz="2400" dirty="0"/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2400" dirty="0"/>
                        <a:t>实验环境讲解与入门演示。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293995"/>
                  </a:ext>
                </a:extLst>
              </a:tr>
              <a:tr h="750464">
                <a:tc>
                  <a:txBody>
                    <a:bodyPr/>
                    <a:lstStyle/>
                    <a:p>
                      <a:r>
                        <a:rPr lang="en-US" altLang="zh-CN" sz="2400" b="1" dirty="0"/>
                        <a:t>2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sz="2400" dirty="0"/>
                        <a:t>仿真讲解与演示；</a:t>
                      </a:r>
                      <a:endParaRPr lang="en-US" altLang="zh-CN" sz="2400" dirty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sz="2400" dirty="0"/>
                        <a:t>进阶内容：一段时间后第二个灯亮？（</a:t>
                      </a:r>
                      <a:r>
                        <a:rPr lang="en-US" altLang="zh-CN" sz="2400" dirty="0"/>
                        <a:t>1</a:t>
                      </a:r>
                      <a:r>
                        <a:rPr lang="zh-CN" altLang="en-US" sz="2400" dirty="0"/>
                        <a:t>分）</a:t>
                      </a:r>
                      <a:endParaRPr lang="en-US" altLang="zh-CN" sz="2400" dirty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sz="2400" dirty="0"/>
                        <a:t>循环灯亮？（</a:t>
                      </a:r>
                      <a:r>
                        <a:rPr lang="en-US" altLang="zh-CN" sz="2400" dirty="0"/>
                        <a:t>2</a:t>
                      </a:r>
                      <a:r>
                        <a:rPr lang="zh-CN" altLang="en-US" sz="2400" dirty="0"/>
                        <a:t>分）</a:t>
                      </a:r>
                      <a:endParaRPr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2144009"/>
                  </a:ext>
                </a:extLst>
              </a:tr>
              <a:tr h="750464">
                <a:tc>
                  <a:txBody>
                    <a:bodyPr/>
                    <a:lstStyle/>
                    <a:p>
                      <a:r>
                        <a:rPr lang="en-US" altLang="zh-CN" sz="2400" b="1" dirty="0"/>
                        <a:t>3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2400" dirty="0"/>
                        <a:t>上板验证演示、讲解、个人尝试。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3032686"/>
                  </a:ext>
                </a:extLst>
              </a:tr>
              <a:tr h="750464">
                <a:tc>
                  <a:txBody>
                    <a:bodyPr/>
                    <a:lstStyle/>
                    <a:p>
                      <a:r>
                        <a:rPr lang="en-US" altLang="zh-CN" sz="2400" b="1" dirty="0"/>
                        <a:t>4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zh-CN" altLang="en-US" sz="2400" dirty="0"/>
                        <a:t>上板实现循环灯亮（</a:t>
                      </a:r>
                      <a:r>
                        <a:rPr lang="en-US" altLang="zh-CN" sz="2400" dirty="0"/>
                        <a:t>2</a:t>
                      </a:r>
                      <a:r>
                        <a:rPr lang="zh-CN" altLang="en-US" sz="2400" dirty="0"/>
                        <a:t>分）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7692667"/>
                  </a:ext>
                </a:extLst>
              </a:tr>
              <a:tr h="750464">
                <a:tc>
                  <a:txBody>
                    <a:bodyPr/>
                    <a:lstStyle/>
                    <a:p>
                      <a:r>
                        <a:rPr lang="en-US" altLang="zh-CN" sz="2400" b="1" dirty="0"/>
                        <a:t>5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总结与撰写项目报告，尝试</a:t>
                      </a:r>
                      <a:r>
                        <a:rPr lang="en-US" altLang="zh-CN" sz="2400" dirty="0"/>
                        <a:t>8</a:t>
                      </a:r>
                      <a:r>
                        <a:rPr lang="zh-CN" altLang="en-US" sz="2400" dirty="0"/>
                        <a:t>位转</a:t>
                      </a:r>
                      <a:r>
                        <a:rPr lang="en-US" altLang="zh-CN" sz="2400" dirty="0"/>
                        <a:t>16</a:t>
                      </a:r>
                      <a:r>
                        <a:rPr lang="zh-CN" altLang="en-US" sz="2400" dirty="0"/>
                        <a:t>位的实现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0799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6209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099B36-B75D-4B6D-89FF-910521A5A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8294" cy="1325563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LAB01-FPGA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基础实验：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LED Flow Water Light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87D1F4-A4C5-4542-80A9-312B7737C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4469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说白了，就是过年过节看到的顺序小闪灯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但是用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怎么实现呢？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什么是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我要怎么教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做事？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我来做个小闪灯！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LAB01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目标：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入门！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熟悉实验开发环境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用硬件描述语言来设计基本逻辑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通过仿真检验电路设计是否符合预期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掌握硬件开发的基本实验流程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https://gimg2.baidu.com/image_search/src=http%3A%2F%2F5b0988e595225.cdn.sohucs.com%2Fimages%2F20180704%2F58d518ee47cf40c9bb6fd2e2ae754658.gif&amp;refer=http%3A%2F%2F5b0988e595225.cdn.sohucs.com&amp;app=2002&amp;size=f9999,10000&amp;q=a80&amp;n=0&amp;g=0n&amp;fmt=auto?sec=1670146529&amp;t=66796e335cad89e32cf8254820b5d743">
            <a:extLst>
              <a:ext uri="{FF2B5EF4-FFF2-40B4-BE49-F238E27FC236}">
                <a16:creationId xmlns:a16="http://schemas.microsoft.com/office/drawing/2014/main" id="{2DE4313A-0496-46E4-A9AA-DF5BA4795C5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9758" y="1431272"/>
            <a:ext cx="3429000" cy="193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9992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FFD0F9-AB98-4849-B72B-7C93BB1F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什么是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B373D18-7F74-49EA-AB62-A91C66556F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31179" y="1412782"/>
            <a:ext cx="4222139" cy="252401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970FE72-DEF2-4CB9-B5D6-8EB3B76EB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9776" y="1412782"/>
            <a:ext cx="3948953" cy="252069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F4CF6D6-CD5B-412E-A2AA-BE592D074824}"/>
              </a:ext>
            </a:extLst>
          </p:cNvPr>
          <p:cNvSpPr txBox="1"/>
          <p:nvPr/>
        </p:nvSpPr>
        <p:spPr>
          <a:xfrm>
            <a:off x="242047" y="4291056"/>
            <a:ext cx="117079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Field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－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Programmable Gate Array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 即现场可编程门阵列，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就是一个电路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，但是一个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纯并行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的电路。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它的逻辑门、时序等都由开发者自己编程，是一个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通过硬件描述语言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芯片上自定义集成电路的过程。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区别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串行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地执行一系列指令；而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可以实现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并行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操作，就像在一个芯片中嵌入多个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，其性能会是单个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的十倍、百倍。一般来说，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可以实现的功能，都可以用硬件设计的方法由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来实现。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可以运行软件，即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软件可编程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，但硬件逻辑是烧好固定的。而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逻辑电路结构是可变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的，是可以随时定义的，它可以通过硬件描述语言，实现任何电路，当然也可以变成一个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1CB7F37-7F72-4DE4-A664-7812A4F1F5A2}"/>
              </a:ext>
            </a:extLst>
          </p:cNvPr>
          <p:cNvSpPr/>
          <p:nvPr/>
        </p:nvSpPr>
        <p:spPr>
          <a:xfrm>
            <a:off x="4267200" y="3429000"/>
            <a:ext cx="546847" cy="2106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JTAG</a:t>
            </a:r>
            <a:endParaRPr lang="zh-CN" altLang="en-US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639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79976-155D-4199-86A7-80CB3B1D8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我们将用什么工具实现控制？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3AF0B0-4E40-45FB-BA62-1D505436A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Vivado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!!!</a:t>
            </a: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厂商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Xilinx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赛灵思公司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年发布的集成设计环境。包括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高度集成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的设计环境和新一代从系统到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级的工具，这些均建立在共享的可扩展数据模型和通用调试环境基础上。实现重用的标准算法和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RTL IP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封装技术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0" indent="0"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Verilog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代码可以一键实现分析、综合，得到门级电路网表</a:t>
            </a:r>
          </a:p>
        </p:txBody>
      </p:sp>
    </p:spTree>
    <p:extLst>
      <p:ext uri="{BB962C8B-B14F-4D97-AF65-F5344CB8AC3E}">
        <p14:creationId xmlns:p14="http://schemas.microsoft.com/office/powerpoint/2010/main" val="443857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</TotalTime>
  <Words>1634</Words>
  <Application>Microsoft Office PowerPoint</Application>
  <PresentationFormat>宽屏</PresentationFormat>
  <Paragraphs>146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等线</vt:lpstr>
      <vt:lpstr>等线 Light</vt:lpstr>
      <vt:lpstr>微软雅黑</vt:lpstr>
      <vt:lpstr>Arial</vt:lpstr>
      <vt:lpstr>Times New Roman</vt:lpstr>
      <vt:lpstr>Office 主题​​</vt:lpstr>
      <vt:lpstr>左侧：学号开头为52103、学号为521021910850-521021911118  中间：521021910369-521021910829  右侧：521021910010-521021910363及学号开头为518、517、520</vt:lpstr>
      <vt:lpstr>计算机系统结构实验  LAB01</vt:lpstr>
      <vt:lpstr>课程介绍</vt:lpstr>
      <vt:lpstr>课时及教师介绍</vt:lpstr>
      <vt:lpstr>课程评估方法和标准</vt:lpstr>
      <vt:lpstr>今日安排</vt:lpstr>
      <vt:lpstr>LAB01-FPGA基础实验：LED Flow Water Light</vt:lpstr>
      <vt:lpstr>什么是FPGA？</vt:lpstr>
      <vt:lpstr>我们将用什么工具实现控制？</vt:lpstr>
      <vt:lpstr>下面是vivado的使用入门演示……</vt:lpstr>
      <vt:lpstr>我们将用什么语言实现控制？</vt:lpstr>
      <vt:lpstr>Verilog基本语法2</vt:lpstr>
      <vt:lpstr>Verilog基本语法3</vt:lpstr>
      <vt:lpstr>以LED Flow Water Light为例实践</vt:lpstr>
      <vt:lpstr>仿真看结果！</vt:lpstr>
      <vt:lpstr>上板验证</vt:lpstr>
      <vt:lpstr>总结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计算机系统结构实验  LAB01</dc:title>
  <dc:creator>HONOR</dc:creator>
  <cp:lastModifiedBy>HONOR</cp:lastModifiedBy>
  <cp:revision>77</cp:revision>
  <dcterms:created xsi:type="dcterms:W3CDTF">2022-11-04T08:53:09Z</dcterms:created>
  <dcterms:modified xsi:type="dcterms:W3CDTF">2023-03-14T16:51:08Z</dcterms:modified>
</cp:coreProperties>
</file>

<file path=docProps/thumbnail.jpeg>
</file>